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70" r:id="rId9"/>
    <p:sldId id="262" r:id="rId10"/>
    <p:sldId id="265" r:id="rId11"/>
    <p:sldId id="263" r:id="rId12"/>
    <p:sldId id="264" r:id="rId13"/>
    <p:sldId id="266" r:id="rId14"/>
    <p:sldId id="267" r:id="rId15"/>
    <p:sldId id="268" r:id="rId16"/>
    <p:sldId id="271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78013" y="406400"/>
            <a:ext cx="8915399" cy="226278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Примирительная процедура в хозяйственном процессе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68500" y="6201958"/>
            <a:ext cx="8915399" cy="531221"/>
          </a:xfrm>
        </p:spPr>
        <p:txBody>
          <a:bodyPr/>
          <a:lstStyle/>
          <a:p>
            <a:r>
              <a:rPr lang="ru-RU" dirty="0" smtClean="0"/>
              <a:t>Подготовила студентка группы П-43 </a:t>
            </a:r>
            <a:r>
              <a:rPr lang="ru-RU" dirty="0" err="1" smtClean="0"/>
              <a:t>Шачинова</a:t>
            </a:r>
            <a:r>
              <a:rPr lang="ru-RU" dirty="0" smtClean="0"/>
              <a:t> Зорина 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8500" y="2669181"/>
            <a:ext cx="6591299" cy="3236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6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Когда может быть назначен примиритель?</a:t>
            </a:r>
            <a:r>
              <a:rPr lang="ru-RU" dirty="0"/>
              <a:t> 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521200"/>
          </a:xfrm>
        </p:spPr>
        <p:txBody>
          <a:bodyPr>
            <a:normAutofit/>
          </a:bodyPr>
          <a:lstStyle/>
          <a:p>
            <a:r>
              <a:rPr lang="ru-RU" sz="1900" b="1" dirty="0"/>
              <a:t>при возбуждении производства по </a:t>
            </a:r>
            <a:r>
              <a:rPr lang="ru-RU" sz="1900" b="1" dirty="0" smtClean="0"/>
              <a:t>делу</a:t>
            </a:r>
            <a:endParaRPr lang="ru-RU" sz="1900" b="1" dirty="0"/>
          </a:p>
          <a:p>
            <a:r>
              <a:rPr lang="ru-RU" sz="1900" b="1" dirty="0"/>
              <a:t>в первой, апелляционной или кассационной </a:t>
            </a:r>
            <a:r>
              <a:rPr lang="ru-RU" sz="1900" b="1" dirty="0" smtClean="0"/>
              <a:t>инстанциях</a:t>
            </a:r>
            <a:endParaRPr lang="ru-RU" sz="1900" b="1" dirty="0"/>
          </a:p>
          <a:p>
            <a:r>
              <a:rPr lang="ru-RU" sz="1900" b="1" dirty="0"/>
              <a:t>на стадии исполнительного </a:t>
            </a:r>
            <a:r>
              <a:rPr lang="ru-RU" sz="1900" b="1" dirty="0" smtClean="0"/>
              <a:t>производства</a:t>
            </a:r>
            <a:endParaRPr lang="ru-RU" sz="1900" b="1" dirty="0"/>
          </a:p>
          <a:p>
            <a:r>
              <a:rPr lang="ru-RU" sz="1900" b="1" dirty="0"/>
              <a:t>по ходатайству одной или обеих сторон либо по инициативе </a:t>
            </a:r>
            <a:r>
              <a:rPr lang="ru-RU" sz="1900" b="1" dirty="0" smtClean="0"/>
              <a:t>суда</a:t>
            </a:r>
          </a:p>
          <a:p>
            <a:r>
              <a:rPr lang="ru-RU" sz="1900" dirty="0"/>
              <a:t>Кандидатура примирителя может быть предложена судом либо выбрана сторонами самостоятельно из </a:t>
            </a:r>
            <a:r>
              <a:rPr lang="ru-RU" sz="1900" u="sng" dirty="0"/>
              <a:t>списка примирителей суда</a:t>
            </a:r>
            <a:r>
              <a:rPr lang="ru-RU" sz="1900" dirty="0"/>
              <a:t>. </a:t>
            </a:r>
            <a:r>
              <a:rPr lang="ru-RU" sz="1900" dirty="0"/>
              <a:t>Примиритель назначается из числа лиц, занимающих государственную должность в хозяйственном суде, либо из числа медиаторов, дополнительно хозяйственные суды могут привлекать к исполнению функций примирителя и иных лиц на договорной основе. Необходимо, чтобы эти лица обладали квалификацией, отвечающей существу возникшего конфликта. Перечень таких лиц устанавливается Постановлением Пленума ВХС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07603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9225" y="116110"/>
            <a:ext cx="8911687" cy="1280890"/>
          </a:xfrm>
        </p:spPr>
        <p:txBody>
          <a:bodyPr/>
          <a:lstStyle/>
          <a:p>
            <a:r>
              <a:rPr lang="ru-RU" dirty="0" smtClean="0"/>
              <a:t>Полномочия примирителя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9912" y="812800"/>
            <a:ext cx="8915400" cy="6045200"/>
          </a:xfrm>
        </p:spPr>
        <p:txBody>
          <a:bodyPr>
            <a:normAutofit fontScale="92500" lnSpcReduction="20000"/>
          </a:bodyPr>
          <a:lstStyle/>
          <a:p>
            <a:r>
              <a:rPr lang="ru-RU" sz="1900" b="1" dirty="0"/>
              <a:t>Примиритель вправе:</a:t>
            </a:r>
          </a:p>
          <a:p>
            <a:r>
              <a:rPr lang="ru-RU" sz="1900" dirty="0"/>
              <a:t>удостоверяться в полномочиях представителей</a:t>
            </a:r>
            <a:r>
              <a:rPr lang="ru-RU" sz="1900" i="1" dirty="0"/>
              <a:t> </a:t>
            </a:r>
            <a:r>
              <a:rPr lang="ru-RU" sz="1900" dirty="0"/>
              <a:t>сторон на участие в примирительной процедуре и заключение соглашения о примирении;</a:t>
            </a:r>
          </a:p>
          <a:p>
            <a:r>
              <a:rPr lang="ru-RU" sz="1900" dirty="0"/>
              <a:t>знакомиться с материалами дела;</a:t>
            </a:r>
          </a:p>
          <a:p>
            <a:r>
              <a:rPr lang="ru-RU" sz="1900" dirty="0"/>
              <a:t>изучать документы, представленные сторонами;</a:t>
            </a:r>
          </a:p>
          <a:p>
            <a:r>
              <a:rPr lang="ru-RU" sz="1900" dirty="0"/>
              <a:t>предлагать сторонам представить дополнительные документы;</a:t>
            </a:r>
          </a:p>
          <a:p>
            <a:r>
              <a:rPr lang="ru-RU" sz="1900" dirty="0"/>
              <a:t>получать необходимые консультации у специалистов;</a:t>
            </a:r>
          </a:p>
          <a:p>
            <a:r>
              <a:rPr lang="ru-RU" sz="1900" dirty="0"/>
              <a:t>содействовать сторонам в последовательном обмене документами, сведениями и сообщениями по обсуждаемым вопросам;</a:t>
            </a:r>
          </a:p>
          <a:p>
            <a:r>
              <a:rPr lang="ru-RU" sz="1900" dirty="0"/>
              <a:t>давать сторонам рекомендации о скорейшем урегулировании возникших вопросов и сохранении между ними деловых связей;</a:t>
            </a:r>
          </a:p>
          <a:p>
            <a:r>
              <a:rPr lang="ru-RU" sz="1900" dirty="0"/>
              <a:t>проводить индивидуальные переговоры с каждой из сторон;</a:t>
            </a:r>
          </a:p>
          <a:p>
            <a:r>
              <a:rPr lang="ru-RU" sz="1900" dirty="0"/>
              <a:t>инициировать завершение примирительной процедуры.</a:t>
            </a:r>
          </a:p>
          <a:p>
            <a:r>
              <a:rPr lang="ru-RU" sz="1900" b="1" dirty="0"/>
              <a:t>Примиритель не вправе:</a:t>
            </a:r>
          </a:p>
          <a:p>
            <a:r>
              <a:rPr lang="ru-RU" sz="1900" dirty="0"/>
              <a:t>совершать какие-либо процессуальные действия;</a:t>
            </a:r>
          </a:p>
          <a:p>
            <a:r>
              <a:rPr lang="ru-RU" sz="1900" dirty="0"/>
              <a:t>давать заключение о перспективе разрешения спора в судебном заседании;</a:t>
            </a:r>
          </a:p>
          <a:p>
            <a:r>
              <a:rPr lang="ru-RU" sz="1900" dirty="0"/>
              <a:t>нарушать принципы примирительной процедуры.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062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5225" y="0"/>
            <a:ext cx="8911687" cy="1280890"/>
          </a:xfrm>
        </p:spPr>
        <p:txBody>
          <a:bodyPr/>
          <a:lstStyle/>
          <a:p>
            <a:r>
              <a:rPr lang="ru-RU" b="1" dirty="0"/>
              <a:t>Порядок назначения примирителя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52612" y="640445"/>
            <a:ext cx="8915400" cy="6146800"/>
          </a:xfrm>
        </p:spPr>
        <p:txBody>
          <a:bodyPr>
            <a:noAutofit/>
          </a:bodyPr>
          <a:lstStyle/>
          <a:p>
            <a:r>
              <a:rPr lang="ru-RU" sz="1200" b="1" dirty="0"/>
              <a:t>О назначении примирителя для проведения примирительной процедуры суд, рассматривающий экономические дела, выносит определение. Вопрос о назначении примирителя решается судом, рассматривающим экономические дела, без извещения сторон о времени и месте судебного заседания.</a:t>
            </a:r>
          </a:p>
          <a:p>
            <a:r>
              <a:rPr lang="ru-RU" sz="1200" b="1" dirty="0"/>
              <a:t>При назначении примирителя по инициативе суда, рассматривающего экономические дела, стороны в течение семи дней с момента вынесения определения вправе представить возражения. При наличии возражений одной из сторон суд, рассматривающий экономические дела, выносит определение об отмене определения о назначении примирителя для проведения примирительной процедуры. Дальнейшее производство по делу осуществляется в порядке, установленном настоящим Кодексом.</a:t>
            </a:r>
          </a:p>
          <a:p>
            <a:r>
              <a:rPr lang="ru-RU" sz="1200" b="1" dirty="0"/>
              <a:t>Примиритель не может участвовать в проведении примирительной процедуры при наличии оснований</a:t>
            </a:r>
            <a:r>
              <a:rPr lang="ru-RU" sz="1200" b="1" dirty="0" smtClean="0"/>
              <a:t>,</a:t>
            </a:r>
            <a:r>
              <a:rPr lang="ru-RU" sz="1200" b="1" dirty="0"/>
              <a:t> и обязан заявить об этом суду, рассматривающему экономические дела </a:t>
            </a:r>
            <a:r>
              <a:rPr lang="ru-RU" sz="1200" b="1" dirty="0" smtClean="0"/>
              <a:t>: </a:t>
            </a:r>
          </a:p>
          <a:p>
            <a:r>
              <a:rPr lang="ru-RU" sz="1200" b="1" dirty="0" smtClean="0"/>
              <a:t>является </a:t>
            </a:r>
            <a:r>
              <a:rPr lang="ru-RU" sz="1200" b="1" dirty="0"/>
              <a:t>близким родственником кого-либо из лиц, участвующих в деле, их представителей, а если лицом, участвующим в деле, является юридическое лицо, – близким родственником должностных лиц этого юридического лица, его учредителей (участников), собственников;</a:t>
            </a:r>
          </a:p>
          <a:p>
            <a:r>
              <a:rPr lang="ru-RU" sz="1200" b="1" dirty="0"/>
              <a:t>при предыдущем рассмотрении этого дела участвовал в нем в качестве судьи и его повторное участие в рассмотрении дела в соответствии с требованиями настоящего Кодекса является недопустимым;</a:t>
            </a:r>
          </a:p>
          <a:p>
            <a:r>
              <a:rPr lang="ru-RU" sz="1200" b="1" dirty="0"/>
              <a:t>при предыдущем рассмотрении этого дела участвовал в нем в качестве секретаря судебного заседания – помощника судьи, эксперта, переводчика, прокурора, представителя одной из сторон или свидетеля;</a:t>
            </a:r>
          </a:p>
          <a:p>
            <a:r>
              <a:rPr lang="ru-RU" sz="1200" b="1" dirty="0"/>
              <a:t>при предыдущем рассмотрении этого дела участвовал в нем в качестве судьи иностранного суда, международного арбитражного (третейского) суда, третейского суда, иного постоянного арбитражного органа;</a:t>
            </a:r>
          </a:p>
          <a:p>
            <a:r>
              <a:rPr lang="ru-RU" sz="1200" b="1" dirty="0"/>
              <a:t>лично прямо или косвенно заинтересован в исходе дела либо имеются иные обстоятельства, которые могут вызвать сомнение в его объективности и беспристрастности.</a:t>
            </a:r>
          </a:p>
          <a:p>
            <a:r>
              <a:rPr lang="ru-RU" sz="1200" b="1" dirty="0"/>
              <a:t>Суд, рассматривающий экономические дела, по заявлению стороны либо примирителя выносит определение о назначении нового примирителя либо о завершении примирительной процедуры не позднее трех дней с момента поступления заявления стороны либо примирителя.</a:t>
            </a:r>
            <a:endParaRPr lang="ru-RU" sz="1200" b="1" dirty="0" smtClean="0"/>
          </a:p>
          <a:p>
            <a:endParaRPr lang="ru-RU" sz="1400" b="1" dirty="0"/>
          </a:p>
        </p:txBody>
      </p:sp>
    </p:spTree>
    <p:extLst>
      <p:ext uri="{BB962C8B-B14F-4D97-AF65-F5344CB8AC3E}">
        <p14:creationId xmlns:p14="http://schemas.microsoft.com/office/powerpoint/2010/main" val="13973367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60062" y="27210"/>
            <a:ext cx="8911687" cy="722090"/>
          </a:xfrm>
        </p:spPr>
        <p:txBody>
          <a:bodyPr/>
          <a:lstStyle/>
          <a:p>
            <a:r>
              <a:rPr lang="ru-RU" b="1" dirty="0"/>
              <a:t>Права и обязанности сторон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7200" y="749300"/>
            <a:ext cx="9777412" cy="6299200"/>
          </a:xfrm>
        </p:spPr>
        <p:txBody>
          <a:bodyPr>
            <a:normAutofit fontScale="85000" lnSpcReduction="20000"/>
          </a:bodyPr>
          <a:lstStyle/>
          <a:p>
            <a:r>
              <a:rPr lang="ru-RU" sz="1400" b="1" dirty="0"/>
              <a:t>Стороны имеют право:</a:t>
            </a:r>
          </a:p>
          <a:p>
            <a:r>
              <a:rPr lang="ru-RU" sz="1400" dirty="0"/>
              <a:t>выбирать примирителя;</a:t>
            </a:r>
          </a:p>
          <a:p>
            <a:r>
              <a:rPr lang="ru-RU" sz="1400" dirty="0"/>
              <a:t>отказаться от назначенной судом, рассматривающим экономические дела, примирительной процедуры в течение семи дней с момента вынесения определения о назначении примирителя, а также отказаться на любой стадии переговоров от дальнейшего ее проведения путем подачи письменного заявления;</a:t>
            </a:r>
          </a:p>
          <a:p>
            <a:r>
              <a:rPr lang="ru-RU" sz="1400" dirty="0"/>
              <a:t>вносить предложения о порядке проведения примирительной процедуры;</a:t>
            </a:r>
          </a:p>
          <a:p>
            <a:r>
              <a:rPr lang="ru-RU" sz="1400" dirty="0"/>
              <a:t>привлекать по соглашению с другой стороной и примирителем иных лиц (третьих лиц, специалистов, экспертов) для участия в примирительной процедуре, если это необходимо для урегулирования спора;</a:t>
            </a:r>
          </a:p>
          <a:p>
            <a:r>
              <a:rPr lang="ru-RU" sz="1400" dirty="0"/>
              <a:t>представлять другой стороне доказательства, информацию, необходимые для прояснения позиции и урегулирования спора;</a:t>
            </a:r>
          </a:p>
          <a:p>
            <a:r>
              <a:rPr lang="ru-RU" sz="1400" dirty="0"/>
              <a:t>задавать другой стороне и примирителю уточняющие вопросы;</a:t>
            </a:r>
          </a:p>
          <a:p>
            <a:r>
              <a:rPr lang="ru-RU" sz="1400" dirty="0"/>
              <a:t>участвовать в проведении индивидуальной беседы с примирителем;</a:t>
            </a:r>
          </a:p>
          <a:p>
            <a:r>
              <a:rPr lang="ru-RU" sz="1400" dirty="0"/>
              <a:t>вносить предложения об урегулировании спора;</a:t>
            </a:r>
          </a:p>
          <a:p>
            <a:r>
              <a:rPr lang="ru-RU" sz="1400" dirty="0"/>
              <a:t>заключать соглашения по фактическим обстоятельствам дела;</a:t>
            </a:r>
          </a:p>
          <a:p>
            <a:r>
              <a:rPr lang="ru-RU" sz="1400" dirty="0"/>
              <a:t>вырабатывать условия соглашения о примирении;</a:t>
            </a:r>
          </a:p>
          <a:p>
            <a:r>
              <a:rPr lang="ru-RU" sz="1400" dirty="0"/>
              <a:t>ходатайствовать перед судом, рассматривающим экономические дела, о продлении срока примирительной процедуры в случае его истечения.</a:t>
            </a:r>
          </a:p>
          <a:p>
            <a:r>
              <a:rPr lang="ru-RU" sz="1400" b="1" dirty="0"/>
              <a:t>Стороны обязаны:</a:t>
            </a:r>
          </a:p>
          <a:p>
            <a:r>
              <a:rPr lang="ru-RU" sz="1400" dirty="0"/>
              <a:t>соблюдать принципы примирительной процедуры;</a:t>
            </a:r>
          </a:p>
          <a:p>
            <a:r>
              <a:rPr lang="ru-RU" sz="1400" dirty="0"/>
              <a:t>представлять примирителю документы, подтверждающие их полномочия на участие в примирительной процедуре и заключение соглашения о примирении;</a:t>
            </a:r>
          </a:p>
          <a:p>
            <a:r>
              <a:rPr lang="ru-RU" sz="1400" dirty="0"/>
              <a:t>являться по вызову примирителя для участия в примирительной процедуре;</a:t>
            </a:r>
          </a:p>
          <a:p>
            <a:r>
              <a:rPr lang="ru-RU" sz="1400" dirty="0"/>
              <a:t>соблюдать согласованный с другой стороной и примирителем порядок проведения примирительной процедуры;</a:t>
            </a:r>
          </a:p>
          <a:p>
            <a:r>
              <a:rPr lang="ru-RU" sz="1400" dirty="0"/>
              <a:t>исполнять соглашение о примирении в добровольном порядке;</a:t>
            </a:r>
          </a:p>
          <a:p>
            <a:r>
              <a:rPr lang="ru-RU" sz="1400" dirty="0"/>
              <a:t>не разглашать информацию, полученную в ходе примирительной процедуры, без согласия другой стороны.</a:t>
            </a:r>
          </a:p>
          <a:p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2111073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Сроки примирительной процедуры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Срок примирительной процедуры не </a:t>
            </a:r>
            <a:r>
              <a:rPr lang="ru-RU" dirty="0" err="1" smtClean="0"/>
              <a:t>должены</a:t>
            </a:r>
            <a:r>
              <a:rPr lang="ru-RU" dirty="0" smtClean="0"/>
              <a:t> </a:t>
            </a:r>
            <a:r>
              <a:rPr lang="ru-RU" dirty="0"/>
              <a:t>превышать одного </a:t>
            </a:r>
            <a:r>
              <a:rPr lang="ru-RU" dirty="0" smtClean="0"/>
              <a:t>месяца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суде, рассматривающем экономические дела, </a:t>
            </a:r>
            <a:r>
              <a:rPr lang="ru-RU" dirty="0" smtClean="0"/>
              <a:t>апелляционной (на </a:t>
            </a:r>
            <a:r>
              <a:rPr lang="ru-RU" dirty="0"/>
              <a:t>судебное постановление </a:t>
            </a:r>
            <a:r>
              <a:rPr lang="ru-RU" dirty="0" smtClean="0"/>
              <a:t>суда-15 дней , на определение суда –не более 5 дней),</a:t>
            </a:r>
            <a:r>
              <a:rPr lang="ru-RU" dirty="0"/>
              <a:t> </a:t>
            </a:r>
            <a:r>
              <a:rPr lang="ru-RU" dirty="0" smtClean="0"/>
              <a:t> </a:t>
            </a:r>
            <a:r>
              <a:rPr lang="ru-RU" dirty="0"/>
              <a:t>и кассационной </a:t>
            </a:r>
            <a:r>
              <a:rPr lang="ru-RU" dirty="0" smtClean="0"/>
              <a:t>инстанций(</a:t>
            </a:r>
            <a:r>
              <a:rPr lang="ru-RU" dirty="0"/>
              <a:t>не более одного </a:t>
            </a:r>
            <a:r>
              <a:rPr lang="ru-RU" dirty="0" smtClean="0"/>
              <a:t>месяца) сроков-  </a:t>
            </a:r>
            <a:r>
              <a:rPr lang="ru-RU" dirty="0"/>
              <a:t>установленных соответственно статьями 278 и 295 настоящего Кодекса</a:t>
            </a:r>
            <a:r>
              <a:rPr lang="ru-RU" dirty="0" smtClean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98936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1925" y="154210"/>
            <a:ext cx="8911687" cy="73479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Результаты примирительной процедуры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03400" y="990600"/>
            <a:ext cx="9931400" cy="5740400"/>
          </a:xfrm>
        </p:spPr>
        <p:txBody>
          <a:bodyPr>
            <a:normAutofit/>
          </a:bodyPr>
          <a:lstStyle/>
          <a:p>
            <a:r>
              <a:rPr lang="ru-RU" b="1" dirty="0"/>
              <a:t>Примирительная процедура завершается при:</a:t>
            </a:r>
          </a:p>
          <a:p>
            <a:r>
              <a:rPr lang="ru-RU" dirty="0"/>
              <a:t>достижении примирения и заключении соглашения о примирении;</a:t>
            </a:r>
          </a:p>
          <a:p>
            <a:r>
              <a:rPr lang="ru-RU" dirty="0" err="1"/>
              <a:t>недостижении</a:t>
            </a:r>
            <a:r>
              <a:rPr lang="ru-RU" dirty="0"/>
              <a:t> примирения по заявлению одной или обеих сторон либо по уведомлению примирителя;</a:t>
            </a:r>
          </a:p>
          <a:p>
            <a:r>
              <a:rPr lang="ru-RU" dirty="0"/>
              <a:t>истечении срока примирительной процедуры.</a:t>
            </a:r>
          </a:p>
          <a:p>
            <a:r>
              <a:rPr lang="ru-RU" dirty="0"/>
              <a:t>При достижении примирения по всем или отдельным требованиям стороны заключают соглашение о примирении, в котором фиксируются согласованные позиции сторон, </a:t>
            </a:r>
            <a:endParaRPr lang="ru-RU" dirty="0" smtClean="0"/>
          </a:p>
          <a:p>
            <a:r>
              <a:rPr lang="ru-RU" dirty="0" smtClean="0"/>
              <a:t>Соглашение </a:t>
            </a:r>
            <a:r>
              <a:rPr lang="ru-RU" dirty="0"/>
              <a:t>о примирении может содержать указание на заключение сторонами нового договора, который может прилагаться к этому соглашению. Защита нарушенного права по новому договору в случае неисполнения его добровольно производится в порядке, установленном настоящим Кодексом.</a:t>
            </a:r>
          </a:p>
          <a:p>
            <a:r>
              <a:rPr lang="ru-RU" dirty="0"/>
              <a:t>Соглашение о примирении подписывается представителями сторон и утверждается определением суда, рассматривающего экономические дела.</a:t>
            </a:r>
          </a:p>
          <a:p>
            <a:r>
              <a:rPr lang="ru-RU" dirty="0"/>
              <a:t>Утверждение и исполнение соглашения о примирении производятся судом, рассматривающим экономические дела, в порядке, установленном настоящим Кодексом для утверждения и исполнения мирового соглашения.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580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8800" dirty="0" smtClean="0"/>
              <a:t>Спасибо за внимание </a:t>
            </a:r>
            <a:endParaRPr lang="ru-RU" sz="8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78289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62224" y="420910"/>
            <a:ext cx="8911687" cy="1280890"/>
          </a:xfrm>
        </p:spPr>
        <p:txBody>
          <a:bodyPr>
            <a:noAutofit/>
          </a:bodyPr>
          <a:lstStyle/>
          <a:p>
            <a:r>
              <a:rPr lang="ru-RU" sz="4400" b="1" dirty="0">
                <a:solidFill>
                  <a:srgbClr val="323539"/>
                </a:solidFill>
                <a:latin typeface="inherit"/>
              </a:rPr>
              <a:t>Примирительная процедура</a:t>
            </a:r>
            <a:r>
              <a:rPr lang="ru-RU" sz="4400" dirty="0">
                <a:solidFill>
                  <a:srgbClr val="323539"/>
                </a:solidFill>
                <a:latin typeface="Arial" panose="020B0604020202020204" pitchFamily="34" charset="0"/>
              </a:rPr>
              <a:t> </a:t>
            </a:r>
            <a:endParaRPr lang="ru-RU" sz="4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1587500" y="1816100"/>
            <a:ext cx="9713912" cy="3777622"/>
          </a:xfrm>
        </p:spPr>
        <p:txBody>
          <a:bodyPr/>
          <a:lstStyle/>
          <a:p>
            <a:r>
              <a:rPr lang="ru-RU" sz="2800" b="1" dirty="0">
                <a:solidFill>
                  <a:schemeClr val="accent3">
                    <a:lumMod val="75000"/>
                  </a:schemeClr>
                </a:solidFill>
              </a:rPr>
              <a:t>проведение сторонами переговоров с участием примирителя по возможности и условиях примирения по хозяйственному экономическому спору, возникающему из гражданских правоотношений с целью выработки взаимоприемлемого для сторон соглашения о примирении и его последующего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применения</a:t>
            </a:r>
            <a:r>
              <a:rPr lang="ru-RU" dirty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2895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split orient="vert"/>
      </p:transition>
    </mc:Choice>
    <mc:Fallback>
      <p:transition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Нормативное регулирование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92312" y="1588127"/>
            <a:ext cx="8915400" cy="3777622"/>
          </a:xfrm>
        </p:spPr>
        <p:txBody>
          <a:bodyPr>
            <a:normAutofit/>
          </a:bodyPr>
          <a:lstStyle/>
          <a:p>
            <a:r>
              <a:rPr lang="ru-RU" sz="3200" dirty="0"/>
              <a:t>ГЛ 17  Хозяйственного процессуального кодекса </a:t>
            </a:r>
            <a:r>
              <a:rPr lang="ru-RU" sz="3200" dirty="0" smtClean="0"/>
              <a:t>Республики </a:t>
            </a:r>
            <a:r>
              <a:rPr lang="ru-RU" sz="3200" dirty="0"/>
              <a:t>Беларусь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6100" y="3098801"/>
            <a:ext cx="4444999" cy="298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675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Примирительная процедура нужна для того, чтобы: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/>
              <a:t>урегулировать спор в короткие сроки</a:t>
            </a:r>
          </a:p>
          <a:p>
            <a:r>
              <a:rPr lang="ru-RU" sz="2800" dirty="0"/>
              <a:t>стороны урегулировали спор самостоятельно</a:t>
            </a:r>
          </a:p>
          <a:p>
            <a:r>
              <a:rPr lang="ru-RU" sz="2800" dirty="0"/>
              <a:t>предотвратить нарушение договорных обязательств</a:t>
            </a:r>
          </a:p>
          <a:p>
            <a:r>
              <a:rPr lang="ru-RU" sz="2800" dirty="0"/>
              <a:t>стороны нашли компромисс</a:t>
            </a:r>
          </a:p>
          <a:p>
            <a:r>
              <a:rPr lang="ru-RU" sz="2800" dirty="0"/>
              <a:t>стороны достигли примирения</a:t>
            </a:r>
          </a:p>
          <a:p>
            <a:pPr marL="0" indent="0">
              <a:buNone/>
            </a:pP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7806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 примирительной процедуры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dirty="0" smtClean="0"/>
              <a:t>обеспечение </a:t>
            </a:r>
            <a:r>
              <a:rPr lang="ru-RU" sz="2400" b="1" dirty="0"/>
              <a:t>сторонам возможности самостоятельного урегулирования возникшего между ними спора путем признания и взаимного удовлетворения законных интересов и требований и достижения соглашения о примирении;</a:t>
            </a:r>
          </a:p>
          <a:p>
            <a:r>
              <a:rPr lang="ru-RU" sz="2400" b="1" dirty="0"/>
              <a:t>содействие сторонам в выработке взаимоприемлемых условий разрешения спора и в сохранении между ними партнерских деловых отношений.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0819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Где проводится примирительная процедура?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Примирительная процедура проводится в суде, рассматривающем </a:t>
            </a:r>
            <a:r>
              <a:rPr lang="ru-RU" sz="3200" dirty="0" smtClean="0"/>
              <a:t>экономические </a:t>
            </a:r>
            <a:r>
              <a:rPr lang="ru-RU" sz="3200" dirty="0"/>
              <a:t>дела.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336697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Преимущества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38300" y="1295400"/>
            <a:ext cx="9866312" cy="52705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быстрота – спор можно урегулировать самостоятельно в более короткие сроки, чем при рассмотрении дела в суде первой инстанции; </a:t>
            </a:r>
          </a:p>
          <a:p>
            <a:r>
              <a:rPr lang="ru-RU" dirty="0"/>
              <a:t>экономичность – при урегулировании спора в целом производится возврат 50 % уплаченной государственной пошлины; при частичном урегулировании – возвращается часть госпошлины в сумме, пропорциональной размеру требований, по которым достигнуто соглашение; </a:t>
            </a:r>
          </a:p>
          <a:p>
            <a:r>
              <a:rPr lang="ru-RU" dirty="0"/>
              <a:t>возможность неограниченного количества встреч с участием примирителя в пределах установленного месячного срока; </a:t>
            </a:r>
          </a:p>
          <a:p>
            <a:r>
              <a:rPr lang="ru-RU" dirty="0"/>
              <a:t>возможность последовательного и конструктивного диалога;</a:t>
            </a:r>
          </a:p>
          <a:p>
            <a:r>
              <a:rPr lang="ru-RU" dirty="0"/>
              <a:t>самостоятельность в выборе вариантов урегулирования спора;</a:t>
            </a:r>
          </a:p>
          <a:p>
            <a:r>
              <a:rPr lang="ru-RU" dirty="0"/>
              <a:t>возможность обсудить все истинные интересы и мотивы, которые имеют значение для сторон, даже если в судебном процессе они не играют никакой роли и выходят за рамки исковых требований;</a:t>
            </a:r>
          </a:p>
          <a:p>
            <a:r>
              <a:rPr lang="ru-RU" dirty="0"/>
              <a:t>сохранение деловых партнерских отношений и взаимовыгодного сотрудничества в будущем; </a:t>
            </a:r>
          </a:p>
          <a:p>
            <a:r>
              <a:rPr lang="ru-RU" dirty="0"/>
              <a:t>добровольное выполнение принятых стороной обязательств;</a:t>
            </a:r>
          </a:p>
          <a:p>
            <a:r>
              <a:rPr lang="ru-RU" dirty="0"/>
              <a:t>гарантия принудительного исполнения достигнутого мирового соглашения; </a:t>
            </a:r>
          </a:p>
          <a:p>
            <a:r>
              <a:rPr lang="ru-RU" dirty="0"/>
              <a:t>отсутствие проигравшей стороны.</a:t>
            </a:r>
          </a:p>
        </p:txBody>
      </p:sp>
    </p:spTree>
    <p:extLst>
      <p:ext uri="{BB962C8B-B14F-4D97-AF65-F5344CB8AC3E}">
        <p14:creationId xmlns:p14="http://schemas.microsoft.com/office/powerpoint/2010/main" val="2474420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Главные принципы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74800" y="2133600"/>
            <a:ext cx="10018712" cy="3568700"/>
          </a:xfrm>
        </p:spPr>
        <p:txBody>
          <a:bodyPr>
            <a:normAutofit/>
          </a:bodyPr>
          <a:lstStyle/>
          <a:p>
            <a:r>
              <a:rPr lang="ru-RU" b="1" dirty="0"/>
              <a:t>добровольность </a:t>
            </a:r>
          </a:p>
          <a:p>
            <a:r>
              <a:rPr lang="ru-RU" b="1" dirty="0"/>
              <a:t>равноправие </a:t>
            </a:r>
            <a:r>
              <a:rPr lang="ru-RU" b="1" dirty="0" smtClean="0"/>
              <a:t>сторон</a:t>
            </a:r>
            <a:endParaRPr lang="ru-RU" b="1" dirty="0"/>
          </a:p>
          <a:p>
            <a:r>
              <a:rPr lang="ru-RU" b="1" dirty="0"/>
              <a:t>сотрудничество </a:t>
            </a:r>
            <a:r>
              <a:rPr lang="ru-RU" b="1" dirty="0" smtClean="0"/>
              <a:t>сторон</a:t>
            </a:r>
            <a:endParaRPr lang="ru-RU" b="1" dirty="0"/>
          </a:p>
          <a:p>
            <a:r>
              <a:rPr lang="ru-RU" b="1" dirty="0"/>
              <a:t>добросовестность </a:t>
            </a:r>
            <a:r>
              <a:rPr lang="ru-RU" b="1" dirty="0" smtClean="0"/>
              <a:t>сторон</a:t>
            </a:r>
            <a:endParaRPr lang="ru-RU" b="1" dirty="0"/>
          </a:p>
          <a:p>
            <a:r>
              <a:rPr lang="ru-RU" b="1" dirty="0"/>
              <a:t>независимость </a:t>
            </a:r>
            <a:r>
              <a:rPr lang="ru-RU" b="1" dirty="0" smtClean="0"/>
              <a:t>примирителя</a:t>
            </a:r>
            <a:endParaRPr lang="ru-RU" b="1" dirty="0"/>
          </a:p>
          <a:p>
            <a:r>
              <a:rPr lang="ru-RU" b="1" dirty="0"/>
              <a:t>беспристрастность (нейтральность) </a:t>
            </a:r>
            <a:r>
              <a:rPr lang="ru-RU" b="1" dirty="0" smtClean="0"/>
              <a:t>примирителя</a:t>
            </a:r>
            <a:endParaRPr lang="ru-RU" b="1" dirty="0"/>
          </a:p>
          <a:p>
            <a:pPr algn="just"/>
            <a:r>
              <a:rPr lang="ru-RU" b="1" dirty="0" smtClean="0"/>
              <a:t>Конфиденциальность</a:t>
            </a:r>
            <a:r>
              <a:rPr lang="ru-RU" dirty="0" smtClean="0"/>
              <a:t>: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6594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Примиритель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0512" y="1282700"/>
            <a:ext cx="8915400" cy="5206999"/>
          </a:xfrm>
        </p:spPr>
        <p:txBody>
          <a:bodyPr>
            <a:normAutofit/>
          </a:bodyPr>
          <a:lstStyle/>
          <a:p>
            <a:r>
              <a:rPr lang="ru-RU" sz="2400" dirty="0"/>
              <a:t>это лицо, назначенное судом, для проведения переговоров между сторонами в примирительной </a:t>
            </a:r>
            <a:r>
              <a:rPr lang="ru-RU" sz="2400" dirty="0" smtClean="0"/>
              <a:t>процедуре.</a:t>
            </a:r>
          </a:p>
          <a:p>
            <a:r>
              <a:rPr lang="ru-RU" sz="2400" dirty="0" smtClean="0"/>
              <a:t>Примирителя </a:t>
            </a:r>
            <a:r>
              <a:rPr lang="ru-RU" sz="2400" dirty="0"/>
              <a:t>назначает суд, рассматривающий экономические дела</a:t>
            </a:r>
            <a:r>
              <a:rPr lang="ru-RU" sz="2400" dirty="0" smtClean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0327812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571283E-7889-4FCA-A3A0-CE40078BECF4}"/>
</file>

<file path=customXml/itemProps2.xml><?xml version="1.0" encoding="utf-8"?>
<ds:datastoreItem xmlns:ds="http://schemas.openxmlformats.org/officeDocument/2006/customXml" ds:itemID="{6976CF42-C850-489A-B3F8-12136E51EC48}"/>
</file>

<file path=customXml/itemProps3.xml><?xml version="1.0" encoding="utf-8"?>
<ds:datastoreItem xmlns:ds="http://schemas.openxmlformats.org/officeDocument/2006/customXml" ds:itemID="{3A141208-55E1-49DF-BF60-E144F521C534}"/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928</TotalTime>
  <Words>921</Words>
  <Application>Microsoft Office PowerPoint</Application>
  <PresentationFormat>Широкоэкранный</PresentationFormat>
  <Paragraphs>104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Century Gothic</vt:lpstr>
      <vt:lpstr>inherit</vt:lpstr>
      <vt:lpstr>Wingdings 3</vt:lpstr>
      <vt:lpstr>Легкий дым</vt:lpstr>
      <vt:lpstr>Примирительная процедура в хозяйственном процессе </vt:lpstr>
      <vt:lpstr>Примирительная процедура </vt:lpstr>
      <vt:lpstr>Нормативное регулирование </vt:lpstr>
      <vt:lpstr>Примирительная процедура нужна для того, чтобы:</vt:lpstr>
      <vt:lpstr>Задачи примирительной процедуры </vt:lpstr>
      <vt:lpstr>Где проводится примирительная процедура?</vt:lpstr>
      <vt:lpstr>Преимущества</vt:lpstr>
      <vt:lpstr>Главные принципы</vt:lpstr>
      <vt:lpstr>Примиритель</vt:lpstr>
      <vt:lpstr>Когда может быть назначен примиритель? </vt:lpstr>
      <vt:lpstr>Полномочия примирителя </vt:lpstr>
      <vt:lpstr>Порядок назначения примирителя</vt:lpstr>
      <vt:lpstr>Права и обязанности сторон</vt:lpstr>
      <vt:lpstr>Сроки примирительной процедуры</vt:lpstr>
      <vt:lpstr>Результаты примирительной процедуры</vt:lpstr>
      <vt:lpstr>Спасибо за внимание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Примирительная процедура в хозяйственном процессе</dc:title>
  <dc:creator>Александр</dc:creator>
  <cp:lastModifiedBy>Александр</cp:lastModifiedBy>
  <cp:revision>11</cp:revision>
  <dcterms:created xsi:type="dcterms:W3CDTF">2016-03-21T18:11:12Z</dcterms:created>
  <dcterms:modified xsi:type="dcterms:W3CDTF">2016-03-22T09:39:45Z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